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12" r:id="rId4"/>
    <p:sldMasterId id="2147483724" r:id="rId5"/>
  </p:sldMasterIdLst>
  <p:notesMasterIdLst>
    <p:notesMasterId r:id="rId18"/>
  </p:notesMasterIdLst>
  <p:handoutMasterIdLst>
    <p:handoutMasterId r:id="rId19"/>
  </p:handoutMasterIdLst>
  <p:sldIdLst>
    <p:sldId id="416" r:id="rId6"/>
    <p:sldId id="417" r:id="rId7"/>
    <p:sldId id="419" r:id="rId8"/>
    <p:sldId id="256" r:id="rId9"/>
    <p:sldId id="414" r:id="rId10"/>
    <p:sldId id="420" r:id="rId11"/>
    <p:sldId id="418" r:id="rId12"/>
    <p:sldId id="421" r:id="rId13"/>
    <p:sldId id="422" r:id="rId14"/>
    <p:sldId id="408" r:id="rId15"/>
    <p:sldId id="409" r:id="rId16"/>
    <p:sldId id="404" r:id="rId17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  <p14:sldId id="419"/>
            <p14:sldId id="256"/>
            <p14:sldId id="414"/>
            <p14:sldId id="420"/>
            <p14:sldId id="418"/>
            <p14:sldId id="421"/>
            <p14:sldId id="422"/>
          </p14:sldIdLst>
        </p14:section>
        <p14:section name="Go go go" id="{1CFCC745-F74D-4ABA-A995-42DAACFA49F4}">
          <p14:sldIdLst>
            <p14:sldId id="408"/>
          </p14:sldIdLst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14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DB6-D1FB-D581-DEA7-D2A2E665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F411-FAA8-A3E8-D318-904EA1737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01E7-A241-0A78-6AFB-93D7EB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6535-AB8B-CDD1-E864-AE2683F4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0DE9-F26E-79F5-4FEA-33DBD40E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6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01A-58A1-3ADD-8730-71BBBF93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DDDD-40AE-E4FF-7729-F97991A0F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42E5-390E-ACE0-C2FC-278D0C43D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8707-6D61-723B-60ED-E47042B9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8A66D-3654-CDE0-8BC8-D17F3C05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A7BDA-F199-3C94-C2BF-79D40E83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0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3B1D-AB45-6EF7-34DA-45337E6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64776-3C4B-3024-AA50-DB023D50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67446-D4FB-518C-C438-2C4A8AE55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F2477-A91E-867E-3C63-D93B0D896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4B50E-FD6F-3239-5F4E-748ABBC70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B68B-877F-CB7A-D1CE-4DC39182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346B2-5346-BC9A-73E0-AB880994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8F704-7674-A35B-6408-9E2A6066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4498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6105-E05E-796C-AEC2-A8D1ADB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A7AF3-907C-7FB3-FB7F-D2FD8528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C8F88-C810-15B1-3D80-F6BCDA02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D85CD-010E-A08C-0661-20942198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621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98FD-0BC1-98DB-D897-CBABB032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8D94-8A95-A025-627B-C31ECE75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5AC7-EB44-F825-C0F3-B651F10D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292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F16-4E47-276A-BC84-84EEAA3B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EACC-6CD0-2322-335D-26A5D86E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2592B-C646-A7B6-E044-AAA72F6CD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14E5C-87F7-5D79-D60B-B1BC449C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F34A1-783F-2921-39EB-9472C8D8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AA442-E98D-11FF-3C0A-97B6B431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7346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ECC-500E-E948-CE54-A0F50E1D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17E9-FDE1-1EC4-123C-2D2AF747F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B540-D152-5B03-C116-8EF11DB7E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9D09-FE91-5314-23CD-6F9F4737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3BC8-5F60-4ED5-5056-C57FB017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58A24-71AD-C84C-32C5-F0A5C984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96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C358-2098-8616-017C-29E18169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03066-01A6-9C7C-12B1-762E12568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F1B0-56D5-D2C3-D5CE-D5275E4B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6B9C4-A53E-FD21-F0D5-F0DC1184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6816-9FAF-B187-2968-9419E962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493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7F31A-C998-C3A9-984F-8B61E051F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A390B-F3F8-10F2-A1E3-B4180B653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6206-0BD8-D7A9-C68E-363DF495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4D83D-2AE7-B91A-04D1-8D18CF8E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6AC1-EF21-C83E-5871-B7E7B731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716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3B7A-FCC4-1AE1-F9C8-727B1500B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86422-C95F-90BD-ADFC-30187ED3A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3CF0D-8ED9-B6E9-65CA-197819E0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B47C-1037-BD84-9AE2-E472E219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D60-75A7-890A-1941-6DBC4DA5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169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9E65-53C7-E307-C139-1DB8C3B1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F5E9-6D16-7301-00D2-54243238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97A7-1C95-8E09-5681-5590895F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D9DF-E5C9-84F0-BB88-DA6772AA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C704-F4AF-7590-16B4-17E7E1B1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97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8A49A-D14C-B17C-7E55-70BE2403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63F3-1EBE-22B2-4C0B-CC9EC75E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DA6A-75DE-033C-7F23-B85AF0A71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102C9-DE61-4CD8-AC35-112A0980813C}" type="datetimeFigureOut">
              <a:rPr lang="en-DE" smtClean="0"/>
              <a:t>26/01/2024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37-F7E8-6517-F561-77554DAB4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5F0B-4FB8-61D4-26A0-EBC41CE8D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D4223-C428-4A78-BABE-76E4307EAE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40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Januar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aka.ms/meet-martin" TargetMode="External"/><Relationship Id="rId7" Type="http://schemas.openxmlformats.org/officeDocument/2006/relationships/hyperlink" Target="https://www.linkedin.com/in/holger-bruchelt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martin-pankraz/" TargetMode="External"/><Relationship Id="rId5" Type="http://schemas.openxmlformats.org/officeDocument/2006/relationships/hyperlink" Target="mailto:Holger.bruchelt@microsoft.com" TargetMode="External"/><Relationship Id="rId4" Type="http://schemas.openxmlformats.org/officeDocument/2006/relationships/hyperlink" Target="mailto:martin.pankraz@microsoft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png"/><Relationship Id="rId3" Type="http://schemas.openxmlformats.org/officeDocument/2006/relationships/image" Target="../media/image22.svg"/><Relationship Id="rId21" Type="http://schemas.openxmlformats.org/officeDocument/2006/relationships/image" Target="../media/image47.pn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0.svg"/><Relationship Id="rId5" Type="http://schemas.openxmlformats.org/officeDocument/2006/relationships/image" Target="../media/image24.svg"/><Relationship Id="rId15" Type="http://schemas.openxmlformats.org/officeDocument/2006/relationships/image" Target="../media/image33.png"/><Relationship Id="rId23" Type="http://schemas.openxmlformats.org/officeDocument/2006/relationships/image" Target="../media/image49.png"/><Relationship Id="rId28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31" Type="http://schemas.openxmlformats.org/officeDocument/2006/relationships/image" Target="../media/image45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Relationship Id="rId22" Type="http://schemas.openxmlformats.org/officeDocument/2006/relationships/image" Target="../media/image48.sv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D4F90D-A3B7-117A-E918-45E8C360A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341437"/>
            <a:ext cx="12191999" cy="4883871"/>
          </a:xfrm>
        </p:spPr>
        <p:txBody>
          <a:bodyPr/>
          <a:lstStyle/>
          <a:p>
            <a:pPr algn="ctr"/>
            <a:r>
              <a:rPr lang="de-DE" sz="5400" dirty="0"/>
              <a:t>👇</a:t>
            </a:r>
          </a:p>
          <a:p>
            <a:pPr algn="ctr"/>
            <a:r>
              <a:rPr lang="de-DE" sz="5400" dirty="0"/>
              <a:t>https://aka.ms/dsag-tt-24-microsoft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F759ED7-A67D-2BA8-65D6-CEDE00647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Credentials</a:t>
            </a:r>
            <a:r>
              <a:rPr lang="de-DE" cap="none" dirty="0"/>
              <a:t> für heute gibt’s hier</a:t>
            </a:r>
          </a:p>
        </p:txBody>
      </p:sp>
    </p:spTree>
    <p:extLst>
      <p:ext uri="{BB962C8B-B14F-4D97-AF65-F5344CB8AC3E}">
        <p14:creationId xmlns:p14="http://schemas.microsoft.com/office/powerpoint/2010/main" val="3189055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309C08D-E267-98EC-B3EB-A922C1DB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45" y="969817"/>
            <a:ext cx="5183909" cy="5183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A2213-0897-8E48-B00E-141160595E3C}"/>
              </a:ext>
            </a:extLst>
          </p:cNvPr>
          <p:cNvSpPr txBox="1"/>
          <p:nvPr/>
        </p:nvSpPr>
        <p:spPr>
          <a:xfrm>
            <a:off x="2212108" y="5946789"/>
            <a:ext cx="492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https://aka.ms/meet-martin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7592291" y="168101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4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5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6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7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82" y="258392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4E15-4CEB-E6FB-E1D8-0BF24F98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173C37-A136-05E5-8D55-A9809D9F3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SAP CAP on Azure</a:t>
            </a:r>
          </a:p>
        </p:txBody>
      </p:sp>
    </p:spTree>
    <p:extLst>
      <p:ext uri="{BB962C8B-B14F-4D97-AF65-F5344CB8AC3E}">
        <p14:creationId xmlns:p14="http://schemas.microsoft.com/office/powerpoint/2010/main" val="20426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529C8F-6221-C4AB-284C-7403683C2544}"/>
              </a:ext>
            </a:extLst>
          </p:cNvPr>
          <p:cNvGrpSpPr/>
          <p:nvPr/>
        </p:nvGrpSpPr>
        <p:grpSpPr>
          <a:xfrm>
            <a:off x="75511" y="378690"/>
            <a:ext cx="11497842" cy="6295189"/>
            <a:chOff x="103220" y="415635"/>
            <a:chExt cx="11497842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C1C18F-3D67-5071-3146-6BB8178C8A01}"/>
                </a:ext>
              </a:extLst>
            </p:cNvPr>
            <p:cNvGrpSpPr/>
            <p:nvPr/>
          </p:nvGrpSpPr>
          <p:grpSpPr>
            <a:xfrm>
              <a:off x="103220" y="415635"/>
              <a:ext cx="11497842" cy="6295189"/>
              <a:chOff x="103220" y="415635"/>
              <a:chExt cx="11497842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1E1D6C7-FDC8-EA2E-B34B-7B9381E35B0C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497842" cy="6295189"/>
                <a:chOff x="103220" y="415635"/>
                <a:chExt cx="11497842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D7A66A8-F451-F4C4-E30F-57CEBFC6B9D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D29A1D44-C8C4-66E3-64FA-ECD21E046864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484EBEF5-788F-8971-2961-EEA69A607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8C16B3DD-C276-EC1B-F50C-8FDAAD575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7EB8018-ECD5-D1AF-91F6-E21E04839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7ECE0848-0025-2380-481E-7B6C239D2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2BF9E52-123B-7687-66C2-76EA81762D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AA44D21A-47B7-76FB-F612-8318C2E37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33D2BF1-62AD-D764-9160-5331E1352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45A5ABEC-CE3B-199B-7E15-6AF183E51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2351C69-1596-FE21-3757-E81275EAA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694A0E8-D324-EED8-3831-AC77DF8B8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1945314-1425-25D6-2F07-9F0F8538B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4171F2B-D3BB-3CB4-9BFD-709BB7817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38A3636-E46C-41AF-4A36-C627C88C2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E4C6B18-A7C1-F4CA-B6D9-2CC893719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28B90C8A-6CBA-0D47-2976-0B0667675F94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9ED4788-5BCD-221D-BCA6-E9E1C9424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F8892EB-F1C5-AD7B-B8F9-1582EE5B1F99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4ECA9861-D72D-975B-2292-C6433CEE0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B4E1D0A-4775-A2F6-8409-62DF672F4EC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BF1B5F-D1B1-3B13-A00A-2C16FBF85A1B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80133DC-B81F-77FF-FDBD-D20E831523AF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431B4F-1946-B352-EE2F-C545C35C6983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C1F2F9-7C0B-7622-D2BE-D13C7540AAE3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70E5717-81A4-F602-310C-D4F575D0C5B9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32E1768-8802-021A-83A8-B50B82752C83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102D36-F6F0-B8B7-4D4D-ECE2183B4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EF6B8FF-F27C-2A92-D8FF-004077015F6F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C1C26C5C-F6BB-CB54-2006-C91C0466D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080B50-0B71-235E-F184-EE01F7C63906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6A8A17B2-7BE4-D427-D899-F5CEB0C8B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73196FFF-7C2A-DCE6-3A60-FEF488CC4546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7DF28A63-B532-6326-D194-859164A2C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284D38F3-4009-25C0-4CA4-978AC1825866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844AA513-CF1E-70E9-DFE9-BDBBC5E14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0730D2C0-13A7-D4FA-9500-E8CEE28501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0ABE20-C46D-32EA-D20A-68BC0FF1B6BB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39B015A-D3AB-3518-A3E8-E3467713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37D90E7-3C64-4E71-C7EF-3FFBA9B58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803069-D1A1-7766-57B8-D88A0C61012E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67805120-DA4D-C7B7-8494-430193BDE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2129FD-B06A-1EC6-C7D5-C96B28E45DB5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E476A92-5656-A8EC-BEB4-3DF6964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3E1A72-18EA-366E-A559-BBB25C6222D9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39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AFF85-D78E-9C5E-9131-9F81ED06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FEF5DC0A-914A-4295-C0F6-69AAFBC81F86}"/>
              </a:ext>
            </a:extLst>
          </p:cNvPr>
          <p:cNvGrpSpPr/>
          <p:nvPr/>
        </p:nvGrpSpPr>
        <p:grpSpPr>
          <a:xfrm>
            <a:off x="103220" y="415635"/>
            <a:ext cx="11680059" cy="6295189"/>
            <a:chOff x="103220" y="415635"/>
            <a:chExt cx="11680059" cy="62951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817580-F596-01DB-7E0A-A6D0BEFFB2C1}"/>
                </a:ext>
              </a:extLst>
            </p:cNvPr>
            <p:cNvGrpSpPr/>
            <p:nvPr/>
          </p:nvGrpSpPr>
          <p:grpSpPr>
            <a:xfrm>
              <a:off x="103220" y="415635"/>
              <a:ext cx="11680059" cy="6295189"/>
              <a:chOff x="103220" y="415635"/>
              <a:chExt cx="11680059" cy="629518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19587B3-DD1E-940B-FAE8-081FEF19B386}"/>
                  </a:ext>
                </a:extLst>
              </p:cNvPr>
              <p:cNvGrpSpPr/>
              <p:nvPr/>
            </p:nvGrpSpPr>
            <p:grpSpPr>
              <a:xfrm>
                <a:off x="103220" y="415635"/>
                <a:ext cx="11680059" cy="6295189"/>
                <a:chOff x="103220" y="415635"/>
                <a:chExt cx="11680059" cy="629518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83A2ECC-44DC-ECC0-BF11-06F4CF542490}"/>
                    </a:ext>
                  </a:extLst>
                </p:cNvPr>
                <p:cNvSpPr/>
                <p:nvPr/>
              </p:nvSpPr>
              <p:spPr>
                <a:xfrm>
                  <a:off x="103220" y="415635"/>
                  <a:ext cx="11497842" cy="62951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9B9F73A6-4856-B7B4-147E-CE6BFB53EE2D}"/>
                    </a:ext>
                  </a:extLst>
                </p:cNvPr>
                <p:cNvSpPr/>
                <p:nvPr/>
              </p:nvSpPr>
              <p:spPr>
                <a:xfrm>
                  <a:off x="2357979" y="2471685"/>
                  <a:ext cx="970133" cy="4757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134C7EB4-44CB-0156-7060-DA621635B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5928" y="293844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1F09377F-1DEE-05F5-A2E8-A378E56E9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2453757"/>
                  <a:ext cx="352426" cy="352426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51311493-E93E-EF88-CED3-34C705A10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8708" y="3614852"/>
                  <a:ext cx="352425" cy="35242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55AACEA9-867A-32DC-A1C5-829579F4C2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970" y="4067852"/>
                  <a:ext cx="326768" cy="326768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4747DE1-E9CF-6F42-1F75-7A133749C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8486" y="4573461"/>
                  <a:ext cx="426291" cy="42629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GitHub Actions · GitHub">
                  <a:extLst>
                    <a:ext uri="{FF2B5EF4-FFF2-40B4-BE49-F238E27FC236}">
                      <a16:creationId xmlns:a16="http://schemas.microsoft.com/office/drawing/2014/main" id="{7A85A3DE-DEB8-E52E-5E6F-6BAA81404A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720" y="4113050"/>
                  <a:ext cx="563141" cy="563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272E4BD5-4909-7439-6460-8BF2293819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8982" y="1511365"/>
                  <a:ext cx="676664" cy="676664"/>
                </a:xfrm>
                <a:prstGeom prst="rect">
                  <a:avLst/>
                </a:prstGeom>
              </p:spPr>
            </p:pic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67BF62-41DC-2A34-5A48-A00D35BE6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2332654"/>
                  <a:ext cx="0" cy="329837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phic 20">
                  <a:extLst>
                    <a:ext uri="{FF2B5EF4-FFF2-40B4-BE49-F238E27FC236}">
                      <a16:creationId xmlns:a16="http://schemas.microsoft.com/office/drawing/2014/main" id="{1BBD8E34-06B1-7C41-888C-F2B9A889D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357" y="5278114"/>
                  <a:ext cx="358548" cy="295275"/>
                </a:xfrm>
                <a:prstGeom prst="rect">
                  <a:avLst/>
                </a:prstGeom>
              </p:spPr>
            </p:pic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781AAE3-1E1B-C3C6-A45C-338960B78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262997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D3011FB-5324-C806-CBF9-58690DB7D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114553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3485DD4-4084-8C2D-68EA-A5667A69F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4786606"/>
                  <a:ext cx="877078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2AFF72D-3D0A-87E3-3F39-7BD21ADF1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7314" y="380030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3FA97CB-A864-E6E4-7DAC-4858722A1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4280030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F5DC993-FC4C-F593-3B53-E628D2D43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5166" y="5425751"/>
                  <a:ext cx="449132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CBF5A716-4479-05F0-A76B-8E6DB338D511}"/>
                    </a:ext>
                  </a:extLst>
                </p:cNvPr>
                <p:cNvSpPr/>
                <p:nvPr/>
              </p:nvSpPr>
              <p:spPr>
                <a:xfrm>
                  <a:off x="3288508" y="1609009"/>
                  <a:ext cx="596089" cy="4921099"/>
                </a:xfrm>
                <a:prstGeom prst="leftBrace">
                  <a:avLst>
                    <a:gd name="adj1" fmla="val 47466"/>
                    <a:gd name="adj2" fmla="val 364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AF1C39E-1617-AF69-B959-C54D615C2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257" y="3391679"/>
                  <a:ext cx="1553547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9C09464-BF6B-AB37-A8EB-C1F082677E46}"/>
                    </a:ext>
                  </a:extLst>
                </p:cNvPr>
                <p:cNvCxnSpPr>
                  <a:cxnSpLocks/>
                  <a:endCxn id="1026" idx="0"/>
                </p:cNvCxnSpPr>
                <p:nvPr/>
              </p:nvCxnSpPr>
              <p:spPr>
                <a:xfrm>
                  <a:off x="956291" y="3790854"/>
                  <a:ext cx="0" cy="3221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862A9BB7-38E6-99B4-3B44-78C75B071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4257" y="3668878"/>
                  <a:ext cx="1553546" cy="7680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5C1AE1-D6BB-BF0E-5BA1-2B841A2771B0}"/>
                    </a:ext>
                  </a:extLst>
                </p:cNvPr>
                <p:cNvSpPr txBox="1"/>
                <p:nvPr/>
              </p:nvSpPr>
              <p:spPr>
                <a:xfrm>
                  <a:off x="969679" y="3756936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push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D223538-B556-1C80-B809-4219C2E7EEB4}"/>
                    </a:ext>
                  </a:extLst>
                </p:cNvPr>
                <p:cNvSpPr txBox="1"/>
                <p:nvPr/>
              </p:nvSpPr>
              <p:spPr>
                <a:xfrm>
                  <a:off x="2070040" y="4069558"/>
                  <a:ext cx="9499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azd</a:t>
                  </a:r>
                  <a:r>
                    <a:rPr kumimoji="0" lang="de-DE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</a:t>
                  </a:r>
                  <a:endParaRPr kumimoji="0" lang="en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2B6262-02E0-A66D-B6A5-4CD478B4E1D9}"/>
                    </a:ext>
                  </a:extLst>
                </p:cNvPr>
                <p:cNvSpPr txBox="1"/>
                <p:nvPr/>
              </p:nvSpPr>
              <p:spPr>
                <a:xfrm>
                  <a:off x="295541" y="4676191"/>
                  <a:ext cx="144449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GitHub Action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9928106-9078-9D1D-DF57-6656B20DD815}"/>
                    </a:ext>
                  </a:extLst>
                </p:cNvPr>
                <p:cNvSpPr txBox="1"/>
                <p:nvPr/>
              </p:nvSpPr>
              <p:spPr>
                <a:xfrm>
                  <a:off x="5074298" y="1670681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Resource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Group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BF99045F-DD98-3CA0-BAC3-8A26A2F45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9956" y="649935"/>
                  <a:ext cx="676664" cy="67666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F301F57-B37F-7348-125A-BDEA387120BD}"/>
                    </a:ext>
                  </a:extLst>
                </p:cNvPr>
                <p:cNvSpPr txBox="1"/>
                <p:nvPr/>
              </p:nvSpPr>
              <p:spPr>
                <a:xfrm>
                  <a:off x="4446620" y="903100"/>
                  <a:ext cx="6766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Azure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209A3F2-4CCC-F308-3C50-65FD40F4B8EE}"/>
                    </a:ext>
                  </a:extLst>
                </p:cNvPr>
                <p:cNvSpPr txBox="1"/>
                <p:nvPr/>
              </p:nvSpPr>
              <p:spPr>
                <a:xfrm>
                  <a:off x="6105708" y="2460693"/>
                  <a:ext cx="20628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9F42BC0-09DC-EDD7-E008-5B03807336E2}"/>
                    </a:ext>
                  </a:extLst>
                </p:cNvPr>
                <p:cNvSpPr txBox="1"/>
                <p:nvPr/>
              </p:nvSpPr>
              <p:spPr>
                <a:xfrm>
                  <a:off x="6105705" y="2777114"/>
                  <a:ext cx="30103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Service Plan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(F1: Linux,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free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)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9931420-9BA2-0887-2B79-C8F03D4AEE22}"/>
                    </a:ext>
                  </a:extLst>
                </p:cNvPr>
                <p:cNvSpPr txBox="1"/>
                <p:nvPr/>
              </p:nvSpPr>
              <p:spPr>
                <a:xfrm>
                  <a:off x="6105707" y="3624088"/>
                  <a:ext cx="12537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Key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Vault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BB4E1A-5DD2-53FE-2FD9-645EF9C112DC}"/>
                    </a:ext>
                  </a:extLst>
                </p:cNvPr>
                <p:cNvSpPr txBox="1"/>
                <p:nvPr/>
              </p:nvSpPr>
              <p:spPr>
                <a:xfrm>
                  <a:off x="6105706" y="4061960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Log Analytics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1EC7A8-9CCC-96FA-DD08-B6E3CC42DD91}"/>
                    </a:ext>
                  </a:extLst>
                </p:cNvPr>
                <p:cNvSpPr txBox="1"/>
                <p:nvPr/>
              </p:nvSpPr>
              <p:spPr>
                <a:xfrm>
                  <a:off x="6105705" y="4617329"/>
                  <a:ext cx="30103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Insights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182B721-18EE-7EF0-E45A-0947BA431E22}"/>
                    </a:ext>
                  </a:extLst>
                </p:cNvPr>
                <p:cNvSpPr txBox="1"/>
                <p:nvPr/>
              </p:nvSpPr>
              <p:spPr>
                <a:xfrm>
                  <a:off x="6105705" y="5099683"/>
                  <a:ext cx="33139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Shared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Dashboard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„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upped</a:t>
                  </a: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“ </a:t>
                  </a: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B6A02BC-AFCB-4040-2C2D-2266B006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94510" y="2629970"/>
                  <a:ext cx="163865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955AFF4-0BE6-1C00-E8F4-CEABC37E82C4}"/>
                    </a:ext>
                  </a:extLst>
                </p:cNvPr>
                <p:cNvSpPr/>
                <p:nvPr/>
              </p:nvSpPr>
              <p:spPr>
                <a:xfrm>
                  <a:off x="7636719" y="2522520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powered</a:t>
                  </a: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by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32" name="Picture 8">
                  <a:extLst>
                    <a:ext uri="{FF2B5EF4-FFF2-40B4-BE49-F238E27FC236}">
                      <a16:creationId xmlns:a16="http://schemas.microsoft.com/office/drawing/2014/main" id="{EA490E47-CF42-F24C-DDC7-40B31EEC3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4184" y="5058922"/>
                  <a:ext cx="1182483" cy="584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C0C7E7-8A78-7D03-ACC6-C567D79A9A39}"/>
                    </a:ext>
                  </a:extLst>
                </p:cNvPr>
                <p:cNvSpPr txBox="1"/>
                <p:nvPr/>
              </p:nvSpPr>
              <p:spPr>
                <a:xfrm>
                  <a:off x="192905" y="2522520"/>
                  <a:ext cx="15535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Codespaces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" name="Picture 4" descr="GitHub Codespaces - Visual Studio Marketplace">
                  <a:extLst>
                    <a:ext uri="{FF2B5EF4-FFF2-40B4-BE49-F238E27FC236}">
                      <a16:creationId xmlns:a16="http://schemas.microsoft.com/office/drawing/2014/main" id="{DD9642DD-99DF-EC38-C1D3-780F78446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898" y="2823582"/>
                  <a:ext cx="890320" cy="893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93E1D1CE-4C30-DC1F-3EF5-1BD8D5EFC59C}"/>
                    </a:ext>
                  </a:extLst>
                </p:cNvPr>
                <p:cNvSpPr/>
                <p:nvPr/>
              </p:nvSpPr>
              <p:spPr>
                <a:xfrm>
                  <a:off x="1622903" y="2897182"/>
                  <a:ext cx="1058042" cy="406440"/>
                </a:xfrm>
                <a:prstGeom prst="roundRect">
                  <a:avLst/>
                </a:prstGeom>
                <a:solidFill>
                  <a:srgbClr val="404040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azd</a:t>
                  </a:r>
                  <a:r>
                    <a:rPr kumimoji="0" lang="de-DE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 </a:t>
                  </a:r>
                  <a:r>
                    <a:rPr kumimoji="0" lang="de-DE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72 Monospace" panose="020B0509030603020204" pitchFamily="49" charset="0"/>
                      <a:ea typeface="+mn-ea"/>
                      <a:cs typeface="72 Monospace" panose="020B0509030603020204" pitchFamily="49" charset="0"/>
                    </a:rPr>
                    <a:t>up</a:t>
                  </a:r>
                  <a:endParaRPr kumimoji="0" lang="en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72 Monospace" panose="020B0509030603020204" pitchFamily="49" charset="0"/>
                    <a:ea typeface="+mn-ea"/>
                    <a:cs typeface="72 Monospace" panose="020B0509030603020204" pitchFamily="49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A4ABAD-6B55-F82D-EEA2-C7EAAED76E6B}"/>
                    </a:ext>
                  </a:extLst>
                </p:cNvPr>
                <p:cNvSpPr txBox="1"/>
                <p:nvPr/>
              </p:nvSpPr>
              <p:spPr>
                <a:xfrm>
                  <a:off x="10039588" y="3204026"/>
                  <a:ext cx="174369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Management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8D9DF85-65B4-44B8-0436-3EB4FF239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8078" y="3485276"/>
                  <a:ext cx="4707581" cy="16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F06DE5F-3A49-4FAD-5768-372F86E2E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6107" y="3040128"/>
                  <a:ext cx="0" cy="1959624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F2628F2E-4F2D-88F1-0A88-11B25CEE51B1}"/>
                    </a:ext>
                  </a:extLst>
                </p:cNvPr>
                <p:cNvSpPr/>
                <p:nvPr/>
              </p:nvSpPr>
              <p:spPr>
                <a:xfrm rot="16200000">
                  <a:off x="9353422" y="4046685"/>
                  <a:ext cx="745371" cy="233708"/>
                </a:xfrm>
                <a:prstGeom prst="roundRect">
                  <a:avLst>
                    <a:gd name="adj" fmla="val 44614"/>
                  </a:avLst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OData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74C204F1-6FED-7A5C-1963-8FFEDBA14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6454" y="3252005"/>
                  <a:ext cx="476250" cy="476250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F720079A-2BFB-3347-9FF7-B0D42ADB7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 l="43671" t="43857" r="41962" b="43060"/>
                <a:stretch/>
              </p:blipFill>
              <p:spPr>
                <a:xfrm>
                  <a:off x="8187784" y="3241395"/>
                  <a:ext cx="774620" cy="705385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2E897F-D590-02C0-FE09-23CDBBB878D0}"/>
                    </a:ext>
                  </a:extLst>
                </p:cNvPr>
                <p:cNvSpPr txBox="1"/>
                <p:nvPr/>
              </p:nvSpPr>
              <p:spPr>
                <a:xfrm>
                  <a:off x="8110040" y="3697673"/>
                  <a:ext cx="77462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Policy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F9A493B9-EE37-07F2-4497-631ED9AD2F43}"/>
                    </a:ext>
                  </a:extLst>
                </p:cNvPr>
                <p:cNvSpPr/>
                <p:nvPr/>
              </p:nvSpPr>
              <p:spPr>
                <a:xfrm>
                  <a:off x="6746530" y="3387238"/>
                  <a:ext cx="1211543" cy="214899"/>
                </a:xfrm>
                <a:prstGeom prst="roundRect">
                  <a:avLst>
                    <a:gd name="adj" fmla="val 42718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API </a:t>
                  </a:r>
                  <a:r>
                    <a:rPr kumimoji="0" lang="de-DE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register</a:t>
                  </a:r>
                  <a:endParaRPr kumimoji="0" lang="en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" name="Picture 2" descr="CAPire | CAPire">
                  <a:extLst>
                    <a:ext uri="{FF2B5EF4-FFF2-40B4-BE49-F238E27FC236}">
                      <a16:creationId xmlns:a16="http://schemas.microsoft.com/office/drawing/2014/main" id="{70158B83-172F-4E8E-B984-EB7E3FCE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1723" y="2047104"/>
                  <a:ext cx="885711" cy="8857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OpenUI5 - Wikipedia">
                  <a:extLst>
                    <a:ext uri="{FF2B5EF4-FFF2-40B4-BE49-F238E27FC236}">
                      <a16:creationId xmlns:a16="http://schemas.microsoft.com/office/drawing/2014/main" id="{8694E10C-FBC0-E3DD-9951-4A04BFAE19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4107" y="2077878"/>
                  <a:ext cx="902532" cy="327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593424-3B7B-83D7-855A-166D85830AC4}"/>
                    </a:ext>
                  </a:extLst>
                </p:cNvPr>
                <p:cNvSpPr txBox="1"/>
                <p:nvPr/>
              </p:nvSpPr>
              <p:spPr>
                <a:xfrm>
                  <a:off x="9347028" y="2758643"/>
                  <a:ext cx="9025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SAP CAP</a:t>
                  </a:r>
                  <a:endPara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A18EB41A-6D36-12D1-A069-25401B32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506454" y="1082571"/>
                <a:ext cx="476250" cy="638175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7C60B45-268C-676C-E788-80DF2E5F2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579" y="1794636"/>
                <a:ext cx="0" cy="26170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7DCFB-4DF9-11B9-1AA9-344DC7EA92A6}"/>
                  </a:ext>
                </a:extLst>
              </p:cNvPr>
              <p:cNvSpPr txBox="1"/>
              <p:nvPr/>
            </p:nvSpPr>
            <p:spPr>
              <a:xfrm>
                <a:off x="8076537" y="444394"/>
                <a:ext cx="33360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Azure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Cosmos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DB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for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PostgreSQL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powered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citus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extension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 descr="A blue and white diamond&#10;&#10;Description automatically generated with low confidence">
              <a:extLst>
                <a:ext uri="{FF2B5EF4-FFF2-40B4-BE49-F238E27FC236}">
                  <a16:creationId xmlns:a16="http://schemas.microsoft.com/office/drawing/2014/main" id="{71F61325-9A76-E550-C55E-D5CD856F1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193" y="827443"/>
              <a:ext cx="399423" cy="39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F8FCAF-9ED5-417A-534C-4E92E96A18EC}"/>
                </a:ext>
              </a:extLst>
            </p:cNvPr>
            <p:cNvSpPr txBox="1"/>
            <p:nvPr/>
          </p:nvSpPr>
          <p:spPr>
            <a:xfrm>
              <a:off x="6140592" y="806068"/>
              <a:ext cx="1659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formerly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Azure AD)</a:t>
              </a:r>
              <a:endPara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1DE6C0A-B13B-EAFE-3A5A-1E22760A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446620" y="5970341"/>
              <a:ext cx="489235" cy="48923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3AF0C4-B3FE-532B-7A7F-0F66D9111DA0}"/>
                </a:ext>
              </a:extLst>
            </p:cNvPr>
            <p:cNvSpPr txBox="1"/>
            <p:nvPr/>
          </p:nvSpPr>
          <p:spPr>
            <a:xfrm>
              <a:off x="4928519" y="6008687"/>
              <a:ext cx="331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Entra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9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ID App Registration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rgbClr val="0747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DE47253-6847-3A13-7297-E03B4FAA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37816" y="3605312"/>
              <a:ext cx="194139" cy="194139"/>
            </a:xfrm>
            <a:prstGeom prst="rect">
              <a:avLst/>
            </a:prstGeom>
          </p:spPr>
        </p:pic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A3437FC-5D42-167A-E2F7-D411ED66587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5400000" flipH="1" flipV="1">
              <a:off x="5685930" y="2707690"/>
              <a:ext cx="2757194" cy="4746578"/>
            </a:xfrm>
            <a:prstGeom prst="bentConnector4">
              <a:avLst>
                <a:gd name="adj1" fmla="val -2261"/>
                <a:gd name="adj2" fmla="val 91884"/>
              </a:avLst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477E959-0A60-BA1E-756E-38CAB48CEE35}"/>
                </a:ext>
              </a:extLst>
            </p:cNvPr>
            <p:cNvSpPr/>
            <p:nvPr/>
          </p:nvSpPr>
          <p:spPr>
            <a:xfrm>
              <a:off x="6732589" y="6414791"/>
              <a:ext cx="1211543" cy="214899"/>
            </a:xfrm>
            <a:prstGeom prst="roundRect">
              <a:avLst>
                <a:gd name="adj" fmla="val 42718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authorized</a:t>
              </a:r>
              <a:endPara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48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BA37-9664-F395-6A12-078B3B75E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ADECD8-B010-FC9E-FBA4-8D1A09B5F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/>
              <a:t>ABAP Cloud </a:t>
            </a:r>
            <a:r>
              <a:rPr lang="de-DE" sz="4400" cap="none" dirty="0" err="1"/>
              <a:t>with</a:t>
            </a:r>
            <a:r>
              <a:rPr lang="de-DE" sz="4400" cap="none" dirty="0"/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408299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592BDC-4D6C-B070-7529-826C3DEF01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E8410D-B573-3A6F-D615-9A138BE49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6" y="1113335"/>
            <a:ext cx="6520440" cy="53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6BB6C-962C-DEB3-DE5C-31517DDC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30" y="2401455"/>
            <a:ext cx="5028334" cy="3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4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E469-7887-DC31-BCF6-FF56AEB3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68EE8A-B1C9-47CC-26F0-F936E861E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sz="4400" cap="none" dirty="0" err="1"/>
              <a:t>Build</a:t>
            </a:r>
            <a:r>
              <a:rPr lang="de-DE" sz="4400" cap="none" dirty="0"/>
              <a:t> </a:t>
            </a:r>
            <a:r>
              <a:rPr lang="de-DE" sz="4400" cap="none" dirty="0" err="1"/>
              <a:t>your</a:t>
            </a:r>
            <a:r>
              <a:rPr lang="de-DE" sz="4400" cap="none" dirty="0"/>
              <a:t> own </a:t>
            </a:r>
            <a:r>
              <a:rPr lang="de-DE" sz="4400" cap="none" dirty="0" err="1"/>
              <a:t>ChatGPT</a:t>
            </a:r>
            <a:endParaRPr lang="de-DE" sz="4400" cap="none" dirty="0"/>
          </a:p>
        </p:txBody>
      </p:sp>
    </p:spTree>
    <p:extLst>
      <p:ext uri="{BB962C8B-B14F-4D97-AF65-F5344CB8AC3E}">
        <p14:creationId xmlns:p14="http://schemas.microsoft.com/office/powerpoint/2010/main" val="10459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869-984D-DAB1-A4D3-0F1A2288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72EAAE-6C4A-366B-A2DC-332DDBFC7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91706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128</TotalTime>
  <Words>236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72 Monospace</vt:lpstr>
      <vt:lpstr>Arial</vt:lpstr>
      <vt:lpstr>Arial Black</vt:lpstr>
      <vt:lpstr>Calibri</vt:lpstr>
      <vt:lpstr>Calibri Light</vt:lpstr>
      <vt:lpstr>Symbol</vt:lpstr>
      <vt:lpstr>Wingdings</vt:lpstr>
      <vt:lpstr>DSAG-Technologietage 2024</vt:lpstr>
      <vt:lpstr>Office Theme</vt:lpstr>
      <vt:lpstr>1_DSAG-Technologietage 2024</vt:lpstr>
      <vt:lpstr>TechXChange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</cp:lastModifiedBy>
  <cp:revision>250</cp:revision>
  <dcterms:created xsi:type="dcterms:W3CDTF">2018-07-31T15:04:08Z</dcterms:created>
  <dcterms:modified xsi:type="dcterms:W3CDTF">2024-01-26T10:42:20Z</dcterms:modified>
</cp:coreProperties>
</file>